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7" r:id="rId2"/>
    <p:sldId id="260" r:id="rId3"/>
    <p:sldId id="279" r:id="rId4"/>
    <p:sldId id="261" r:id="rId5"/>
    <p:sldId id="263" r:id="rId6"/>
    <p:sldId id="262" r:id="rId7"/>
    <p:sldId id="273" r:id="rId8"/>
    <p:sldId id="265" r:id="rId9"/>
    <p:sldId id="264" r:id="rId10"/>
    <p:sldId id="283" r:id="rId11"/>
    <p:sldId id="266" r:id="rId12"/>
    <p:sldId id="275" r:id="rId13"/>
    <p:sldId id="285" r:id="rId14"/>
    <p:sldId id="284" r:id="rId15"/>
    <p:sldId id="269" r:id="rId16"/>
    <p:sldId id="277" r:id="rId17"/>
    <p:sldId id="276" r:id="rId18"/>
    <p:sldId id="268" r:id="rId19"/>
    <p:sldId id="286" r:id="rId20"/>
    <p:sldId id="267" r:id="rId21"/>
    <p:sldId id="278" r:id="rId22"/>
    <p:sldId id="271" r:id="rId23"/>
    <p:sldId id="282" r:id="rId24"/>
    <p:sldId id="272" r:id="rId25"/>
    <p:sldId id="274" r:id="rId26"/>
    <p:sldId id="287" r:id="rId27"/>
    <p:sldId id="25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93D"/>
    <a:srgbClr val="00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977BD2-94D8-4E1D-8138-51010F77FEBC}" type="datetimeFigureOut">
              <a:rPr lang="en-US" smtClean="0"/>
              <a:t>2/15/2019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57C761-2B7C-4648-8BAF-72E67FDC60D8}" type="slidenum">
              <a:rPr lang="en-US" smtClean="0"/>
              <a:t>‹#›</a:t>
            </a:fld>
            <a:endParaRPr lang="en-US"/>
          </a:p>
        </p:txBody>
      </p:sp>
    </p:spTree>
    <p:extLst>
      <p:ext uri="{BB962C8B-B14F-4D97-AF65-F5344CB8AC3E}">
        <p14:creationId xmlns:p14="http://schemas.microsoft.com/office/powerpoint/2010/main" val="276025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ECA2F-E647-4B16-A5BB-7ADDADDBDF3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91737399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6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5486400"/>
            <a:ext cx="3810000" cy="838200"/>
          </a:xfrm>
          <a:noFill/>
        </p:spPr>
        <p:txBody>
          <a:bodyPr>
            <a:normAutofit/>
          </a:bodyPr>
          <a:lstStyle>
            <a:lvl1pPr marL="0" indent="0" algn="ctr">
              <a:buNone/>
              <a:defRPr sz="19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152400" y="6400800"/>
            <a:ext cx="2133600" cy="365125"/>
          </a:xfrm>
        </p:spPr>
        <p:txBody>
          <a:bodyPr/>
          <a:lstStyle>
            <a:lvl1pPr>
              <a:defRPr>
                <a:solidFill>
                  <a:schemeClr val="bg1"/>
                </a:solidFill>
              </a:defRPr>
            </a:lvl1pPr>
          </a:lstStyle>
          <a:p>
            <a:fld id="{7A055F64-17AE-4B1E-A9F3-4E8FDCDC8772}" type="slidenum">
              <a:rPr lang="en-US" smtClean="0"/>
              <a:pPr/>
              <a:t>‹#›</a:t>
            </a:fld>
            <a:endParaRPr lang="en-US"/>
          </a:p>
        </p:txBody>
      </p:sp>
      <p:sp>
        <p:nvSpPr>
          <p:cNvPr id="2" name="Rectangle 1"/>
          <p:cNvSpPr/>
          <p:nvPr userDrawn="1"/>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6422012"/>
            <a:ext cx="2341178" cy="466626"/>
          </a:xfrm>
          <a:prstGeom prst="rect">
            <a:avLst/>
          </a:prstGeom>
        </p:spPr>
      </p:pic>
      <p:sp>
        <p:nvSpPr>
          <p:cNvPr id="5" name="Rectangle 4"/>
          <p:cNvSpPr/>
          <p:nvPr userDrawn="1"/>
        </p:nvSpPr>
        <p:spPr>
          <a:xfrm>
            <a:off x="0" y="6400800"/>
            <a:ext cx="9144000" cy="51742"/>
          </a:xfrm>
          <a:prstGeom prst="rect">
            <a:avLst/>
          </a:prstGeom>
          <a:solidFill>
            <a:srgbClr val="96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a:p>
        </p:txBody>
      </p:sp>
      <p:sp>
        <p:nvSpPr>
          <p:cNvPr id="17" name="Text Placeholder 3"/>
          <p:cNvSpPr>
            <a:spLocks noGrp="1"/>
          </p:cNvSpPr>
          <p:nvPr>
            <p:ph type="body" sz="half" idx="16"/>
          </p:nvPr>
        </p:nvSpPr>
        <p:spPr>
          <a:xfrm>
            <a:off x="4876800" y="5486400"/>
            <a:ext cx="3810000" cy="838200"/>
          </a:xfrm>
          <a:noFill/>
        </p:spPr>
        <p:txBody>
          <a:bodyPr>
            <a:normAutofit/>
          </a:bodyPr>
          <a:lstStyle>
            <a:lvl1pPr marL="0" indent="0" algn="ctr">
              <a:buNone/>
              <a:defRPr sz="19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Picture Placeholder 7"/>
          <p:cNvSpPr>
            <a:spLocks noGrp="1"/>
          </p:cNvSpPr>
          <p:nvPr>
            <p:ph type="pic" sz="quarter" idx="17"/>
          </p:nvPr>
        </p:nvSpPr>
        <p:spPr>
          <a:xfrm>
            <a:off x="838200" y="1600200"/>
            <a:ext cx="2971800" cy="3657600"/>
          </a:xfrm>
        </p:spPr>
        <p:txBody>
          <a:bodyPr/>
          <a:lstStyle>
            <a:lvl1pPr>
              <a:defRPr>
                <a:solidFill>
                  <a:schemeClr val="bg1"/>
                </a:solidFill>
              </a:defRPr>
            </a:lvl1pPr>
          </a:lstStyle>
          <a:p>
            <a:endParaRPr lang="en-US" dirty="0"/>
          </a:p>
        </p:txBody>
      </p:sp>
      <p:sp>
        <p:nvSpPr>
          <p:cNvPr id="19" name="Picture Placeholder 7"/>
          <p:cNvSpPr>
            <a:spLocks noGrp="1"/>
          </p:cNvSpPr>
          <p:nvPr>
            <p:ph type="pic" sz="quarter" idx="18"/>
          </p:nvPr>
        </p:nvSpPr>
        <p:spPr>
          <a:xfrm>
            <a:off x="5257800" y="1600200"/>
            <a:ext cx="2971800" cy="36576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6660950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6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52400" y="6400800"/>
            <a:ext cx="2133600" cy="365125"/>
          </a:xfrm>
        </p:spPr>
        <p:txBody>
          <a:bodyPr/>
          <a:lstStyle>
            <a:lvl1pPr>
              <a:defRPr>
                <a:solidFill>
                  <a:schemeClr val="bg1"/>
                </a:solidFill>
              </a:defRPr>
            </a:lvl1pPr>
          </a:lstStyle>
          <a:p>
            <a:fld id="{7A055F64-17AE-4B1E-A9F3-4E8FDCDC8772}" type="slidenum">
              <a:rPr lang="en-US" smtClean="0"/>
              <a:pPr/>
              <a:t>‹#›</a:t>
            </a:fld>
            <a:endParaRPr lang="en-US"/>
          </a:p>
        </p:txBody>
      </p:sp>
      <p:sp>
        <p:nvSpPr>
          <p:cNvPr id="2" name="Rectangle 1"/>
          <p:cNvSpPr/>
          <p:nvPr userDrawn="1"/>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6422012"/>
            <a:ext cx="2341178" cy="466626"/>
          </a:xfrm>
          <a:prstGeom prst="rect">
            <a:avLst/>
          </a:prstGeom>
        </p:spPr>
      </p:pic>
      <p:sp>
        <p:nvSpPr>
          <p:cNvPr id="5" name="Rectangle 4"/>
          <p:cNvSpPr/>
          <p:nvPr userDrawn="1"/>
        </p:nvSpPr>
        <p:spPr>
          <a:xfrm>
            <a:off x="0" y="6400800"/>
            <a:ext cx="9144000" cy="51742"/>
          </a:xfrm>
          <a:prstGeom prst="rect">
            <a:avLst/>
          </a:prstGeom>
          <a:solidFill>
            <a:srgbClr val="96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274638"/>
            <a:ext cx="8229600" cy="5897562"/>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684969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ECA2F-E647-4B16-A5BB-7ADDADDBDF3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98072962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ECA2F-E647-4B16-A5BB-7ADDADDBDF3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225710958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ECA2F-E647-4B16-A5BB-7ADDADDBDF3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290203217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ECA2F-E647-4B16-A5BB-7ADDADDBDF3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402863310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ECA2F-E647-4B16-A5BB-7ADDADDBDF30}"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173198756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ECA2F-E647-4B16-A5BB-7ADDADDBDF30}"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37759245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ECA2F-E647-4B16-A5BB-7ADDADDBDF30}"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24031158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ECA2F-E647-4B16-A5BB-7ADDADDBDF30}"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117594752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ECA2F-E647-4B16-A5BB-7ADDADDBDF30}"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55F64-17AE-4B1E-A9F3-4E8FDCDC8772}" type="slidenum">
              <a:rPr lang="en-US" smtClean="0"/>
              <a:t>‹#›</a:t>
            </a:fld>
            <a:endParaRPr lang="en-US"/>
          </a:p>
        </p:txBody>
      </p:sp>
    </p:spTree>
    <p:extLst>
      <p:ext uri="{BB962C8B-B14F-4D97-AF65-F5344CB8AC3E}">
        <p14:creationId xmlns:p14="http://schemas.microsoft.com/office/powerpoint/2010/main" val="37085396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0" y="5334000"/>
            <a:ext cx="9144000" cy="1524000"/>
          </a:xfrm>
          <a:prstGeom prst="rect">
            <a:avLst/>
          </a:prstGeom>
          <a:solidFill>
            <a:srgbClr val="006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0" y="0"/>
            <a:ext cx="91440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400" y="5486400"/>
            <a:ext cx="8839200" cy="838200"/>
          </a:xfrm>
          <a:noFill/>
        </p:spPr>
        <p:txBody>
          <a:bodyPr>
            <a:normAutofit/>
          </a:bodyPr>
          <a:lstStyle>
            <a:lvl1pPr marL="0" indent="0">
              <a:buNone/>
              <a:defRPr sz="19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152400" y="6400800"/>
            <a:ext cx="2133600" cy="365125"/>
          </a:xfrm>
        </p:spPr>
        <p:txBody>
          <a:bodyPr/>
          <a:lstStyle>
            <a:lvl1pPr>
              <a:defRPr>
                <a:solidFill>
                  <a:schemeClr val="bg1"/>
                </a:solidFill>
              </a:defRPr>
            </a:lvl1pPr>
          </a:lstStyle>
          <a:p>
            <a:fld id="{7A055F64-17AE-4B1E-A9F3-4E8FDCDC8772}" type="slidenum">
              <a:rPr lang="en-US" smtClean="0"/>
              <a:pPr/>
              <a:t>‹#›</a:t>
            </a:fld>
            <a:endParaRPr lang="en-US"/>
          </a:p>
        </p:txBody>
      </p:sp>
      <p:sp>
        <p:nvSpPr>
          <p:cNvPr id="11" name="Rectangle 10"/>
          <p:cNvSpPr/>
          <p:nvPr userDrawn="1"/>
        </p:nvSpPr>
        <p:spPr>
          <a:xfrm flipV="1">
            <a:off x="0" y="53340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6422012"/>
            <a:ext cx="2341178" cy="466626"/>
          </a:xfrm>
          <a:prstGeom prst="rect">
            <a:avLst/>
          </a:prstGeom>
        </p:spPr>
      </p:pic>
      <p:sp>
        <p:nvSpPr>
          <p:cNvPr id="5" name="Rectangle 4"/>
          <p:cNvSpPr/>
          <p:nvPr userDrawn="1"/>
        </p:nvSpPr>
        <p:spPr>
          <a:xfrm>
            <a:off x="0" y="6400800"/>
            <a:ext cx="9144000" cy="51742"/>
          </a:xfrm>
          <a:prstGeom prst="rect">
            <a:avLst/>
          </a:prstGeom>
          <a:solidFill>
            <a:srgbClr val="96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8414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ECA2F-E647-4B16-A5BB-7ADDADDBDF30}" type="datetimeFigureOut">
              <a:rPr lang="en-US" smtClean="0"/>
              <a:t>2/15/2019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55F64-17AE-4B1E-A9F3-4E8FDCDC8772}" type="slidenum">
              <a:rPr lang="en-US" smtClean="0"/>
              <a:t>‹#›</a:t>
            </a:fld>
            <a:endParaRPr lang="en-US"/>
          </a:p>
        </p:txBody>
      </p:sp>
    </p:spTree>
    <p:extLst>
      <p:ext uri="{BB962C8B-B14F-4D97-AF65-F5344CB8AC3E}">
        <p14:creationId xmlns:p14="http://schemas.microsoft.com/office/powerpoint/2010/main" val="408952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a:t>Welcome to Children’s Village! </a:t>
            </a:r>
            <a:r>
              <a:rPr lang="en-US" dirty="0" smtClean="0"/>
              <a:t>A </a:t>
            </a:r>
            <a:r>
              <a:rPr lang="en-US" dirty="0"/>
              <a:t>safe, full-service, licensed and nationally accredited early</a:t>
            </a:r>
          </a:p>
          <a:p>
            <a:r>
              <a:rPr lang="en-US" dirty="0"/>
              <a:t>childhood educational facility </a:t>
            </a:r>
            <a:r>
              <a:rPr lang="en-US" dirty="0" smtClean="0"/>
              <a:t>with programs </a:t>
            </a:r>
            <a:r>
              <a:rPr lang="en-US" dirty="0"/>
              <a:t>for babies and young children.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3329313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Children start </a:t>
            </a:r>
            <a:r>
              <a:rPr lang="en-US" dirty="0" smtClean="0"/>
              <a:t>learning letters and numbers with </a:t>
            </a:r>
            <a:r>
              <a:rPr lang="en-US" dirty="0"/>
              <a:t>songs, dramatic play, stories and individual and group art experiences. </a:t>
            </a:r>
            <a:r>
              <a:rPr lang="en-US" dirty="0" smtClean="0"/>
              <a:t>We also encourage decision-making abilities through “choice time” which allows your child to plan their play activities for the day.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2299697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smtClean="0"/>
              <a:t>Our preschool program allows your children plenty of time to play outside on a variety of playground equipment, bikes and in our garden, and includes water-play in the summer.</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179" b="6179"/>
          <a:stretch>
            <a:fillRect/>
          </a:stretch>
        </p:blipFill>
        <p:spPr/>
      </p:pic>
    </p:spTree>
    <p:extLst>
      <p:ext uri="{BB962C8B-B14F-4D97-AF65-F5344CB8AC3E}">
        <p14:creationId xmlns:p14="http://schemas.microsoft.com/office/powerpoint/2010/main" val="279066056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Rest is important. After </a:t>
            </a:r>
            <a:r>
              <a:rPr lang="en-US" dirty="0"/>
              <a:t>lunch, bathroom and book time, napping is encouraged. Children who no longer nap may lie quietly on mats and read books. Children who are arriving during rest time may play quietly at the tables.</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8250856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smtClean="0"/>
              <a:t>Our </a:t>
            </a:r>
            <a:r>
              <a:rPr lang="en-US" dirty="0"/>
              <a:t>Pre-kindergarten program for children age 4 encourages literacy, numeracy, pre-writing skills, science and social studies exploration through projects and play-based experiences.</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9718320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We help children prepare </a:t>
            </a:r>
            <a:r>
              <a:rPr lang="en-US" dirty="0"/>
              <a:t>for kindergarten  </a:t>
            </a:r>
            <a:r>
              <a:rPr lang="en-US" dirty="0" smtClean="0"/>
              <a:t>by helping them learn how </a:t>
            </a:r>
            <a:r>
              <a:rPr lang="en-US" dirty="0"/>
              <a:t>to listen, how to play well with other children and how to be an eager </a:t>
            </a:r>
            <a:r>
              <a:rPr lang="en-US" dirty="0" smtClean="0"/>
              <a:t>learner. Our modern center includes </a:t>
            </a:r>
            <a:r>
              <a:rPr lang="en-US" dirty="0"/>
              <a:t>c</a:t>
            </a:r>
            <a:r>
              <a:rPr lang="en-US" dirty="0" smtClean="0"/>
              <a:t>omputers </a:t>
            </a:r>
            <a:r>
              <a:rPr lang="en-US" dirty="0"/>
              <a:t>in all </a:t>
            </a:r>
            <a:r>
              <a:rPr lang="en-US" dirty="0" smtClean="0"/>
              <a:t>preschool, pre-kindergarten </a:t>
            </a:r>
            <a:r>
              <a:rPr lang="en-US" dirty="0"/>
              <a:t>and kindergarten </a:t>
            </a:r>
            <a:r>
              <a:rPr lang="en-US" dirty="0" smtClean="0"/>
              <a:t>classrooms.</a:t>
            </a:r>
            <a:endParaRPr lang="en-US" dirty="0"/>
          </a:p>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247265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Children </a:t>
            </a:r>
            <a:r>
              <a:rPr lang="en-US" dirty="0"/>
              <a:t>play and learn through creative activities like growing tomatoes and herbs for homemade pizza, climbing our “rock,” visiting our duck pond, touring the </a:t>
            </a:r>
            <a:r>
              <a:rPr lang="en-US" dirty="0" smtClean="0"/>
              <a:t>cafeteria </a:t>
            </a:r>
            <a:r>
              <a:rPr lang="en-US" dirty="0"/>
              <a:t>at the hospital to learn about nutrition and hiking our nearby nature trails.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145454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Children’s </a:t>
            </a:r>
            <a:r>
              <a:rPr lang="en-US" dirty="0" smtClean="0"/>
              <a:t>Village offers full-day kindergarten with before and after care included in tuition.  Our kindergarten program is </a:t>
            </a:r>
            <a:r>
              <a:rPr lang="en-US" dirty="0"/>
              <a:t>fun, educational and meets all national, state and local curriculum </a:t>
            </a:r>
            <a:r>
              <a:rPr lang="en-US" dirty="0" smtClean="0"/>
              <a:t>requirements.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3720776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We match academic readiness with our continuing emphasis on finding joy and fun in learning each and every day. </a:t>
            </a:r>
            <a:r>
              <a:rPr lang="en-US" dirty="0" smtClean="0"/>
              <a:t>Our program includes many of the same programs used in the Central Bucks School District curriculum.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8911401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In addition to classroom learning, we </a:t>
            </a:r>
            <a:r>
              <a:rPr lang="en-US" dirty="0"/>
              <a:t>ensure that your child experiences lots of exercise </a:t>
            </a:r>
            <a:r>
              <a:rPr lang="en-US" dirty="0" smtClean="0"/>
              <a:t>and </a:t>
            </a:r>
            <a:r>
              <a:rPr lang="en-US" dirty="0"/>
              <a:t>outdoor playtime. </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2311022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Children’s </a:t>
            </a:r>
            <a:r>
              <a:rPr lang="en-US" dirty="0"/>
              <a:t>Village offers a large shaded outdoor play area for your child’s enjoyment. Here, children </a:t>
            </a:r>
            <a:r>
              <a:rPr lang="en-US" dirty="0" smtClean="0"/>
              <a:t>play games, </a:t>
            </a:r>
            <a:r>
              <a:rPr lang="en-US" dirty="0"/>
              <a:t>make friends, and engage in outdoor adventures like climbing jungle gym “</a:t>
            </a:r>
            <a:r>
              <a:rPr lang="en-US" dirty="0" smtClean="0"/>
              <a:t>mountains” and </a:t>
            </a:r>
            <a:r>
              <a:rPr lang="en-US" dirty="0"/>
              <a:t>hiking </a:t>
            </a:r>
            <a:r>
              <a:rPr lang="en-US" dirty="0" smtClean="0"/>
              <a:t>trails.</a:t>
            </a:r>
            <a:endParaRPr lang="en-US" dirty="0"/>
          </a:p>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5059053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The center is </a:t>
            </a:r>
            <a:r>
              <a:rPr lang="en-US" dirty="0" smtClean="0"/>
              <a:t>conveniently located </a:t>
            </a:r>
            <a:r>
              <a:rPr lang="en-US" dirty="0"/>
              <a:t>on Doylestown Hospital's campus and enrollment is open to the community</a:t>
            </a:r>
            <a:r>
              <a:rPr lang="en-US" dirty="0" smtClean="0"/>
              <a:t>. We offer custom scheduling </a:t>
            </a:r>
            <a:r>
              <a:rPr lang="en-US" dirty="0"/>
              <a:t>with extended hours including early </a:t>
            </a:r>
            <a:r>
              <a:rPr lang="en-US" dirty="0" smtClean="0"/>
              <a:t>drop-off </a:t>
            </a:r>
            <a:r>
              <a:rPr lang="en-US" dirty="0"/>
              <a:t>and late pickup from 6:15 am to 6:30 </a:t>
            </a:r>
            <a:r>
              <a:rPr lang="en-US" dirty="0" smtClean="0"/>
              <a:t>pm.</a:t>
            </a:r>
            <a:endParaRPr lang="en-US" dirty="0"/>
          </a:p>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5238467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dirty="0" smtClean="0"/>
              <a:t>Our students also take advantage of learning in an outdoor </a:t>
            </a:r>
            <a:r>
              <a:rPr lang="en-US" dirty="0"/>
              <a:t>classroom/amphitheater </a:t>
            </a:r>
            <a:r>
              <a:rPr lang="en-US" dirty="0" smtClean="0"/>
              <a:t>on the Doylestown Hospital campus.</a:t>
            </a:r>
            <a:endParaRPr lang="en-US"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04082599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The Children’s Village library offers a </a:t>
            </a:r>
            <a:r>
              <a:rPr lang="en-US" dirty="0" smtClean="0"/>
              <a:t>cozy </a:t>
            </a:r>
            <a:r>
              <a:rPr lang="en-US" dirty="0"/>
              <a:t>space where children read, tell stories, play, discover and imagine. Our </a:t>
            </a:r>
            <a:r>
              <a:rPr lang="en-US" dirty="0" smtClean="0"/>
              <a:t>full-time librarian helps students </a:t>
            </a:r>
            <a:r>
              <a:rPr lang="en-US" dirty="0"/>
              <a:t>choose from more than 4,000 age-appropriate books and </a:t>
            </a:r>
            <a:r>
              <a:rPr lang="en-US" dirty="0" smtClean="0"/>
              <a:t>to encourage a love of reading</a:t>
            </a:r>
            <a:r>
              <a:rPr lang="en-US" dirty="0"/>
              <a: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205197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Children’s </a:t>
            </a:r>
            <a:r>
              <a:rPr lang="en-US" dirty="0" smtClean="0"/>
              <a:t>Village</a:t>
            </a:r>
            <a:r>
              <a:rPr lang="en-US" dirty="0"/>
              <a:t> </a:t>
            </a:r>
            <a:r>
              <a:rPr lang="en-US" dirty="0" smtClean="0"/>
              <a:t>offers a summer program with fun outdoor </a:t>
            </a:r>
            <a:r>
              <a:rPr lang="en-US" dirty="0"/>
              <a:t>activities like sprinklers, water tables, </a:t>
            </a:r>
            <a:r>
              <a:rPr lang="en-US" dirty="0" smtClean="0"/>
              <a:t>and wet </a:t>
            </a:r>
            <a:r>
              <a:rPr lang="en-US" dirty="0"/>
              <a:t>sponge </a:t>
            </a:r>
            <a:r>
              <a:rPr lang="en-US" dirty="0" smtClean="0"/>
              <a:t>tosses. We </a:t>
            </a:r>
            <a:r>
              <a:rPr lang="en-US" dirty="0"/>
              <a:t>also offer summer camp for </a:t>
            </a:r>
            <a:r>
              <a:rPr lang="en-US" dirty="0" smtClean="0"/>
              <a:t>older children that have graduated from Children’s Village.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8415541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Children’s Village believes that the best learning occurs when children are actively involved with people and materials in their environment. </a:t>
            </a:r>
          </a:p>
        </p:txBody>
      </p:sp>
      <p:pic>
        <p:nvPicPr>
          <p:cNvPr id="17" name="Picture Placeholder 1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111" b="11111"/>
          <a:stretch>
            <a:fillRect/>
          </a:stretch>
        </p:blipFill>
        <p:spPr/>
      </p:pic>
    </p:spTree>
    <p:extLst>
      <p:ext uri="{BB962C8B-B14F-4D97-AF65-F5344CB8AC3E}">
        <p14:creationId xmlns:p14="http://schemas.microsoft.com/office/powerpoint/2010/main" val="42775202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We are fully licensed and accredited by the </a:t>
            </a:r>
            <a:r>
              <a:rPr lang="en-US" dirty="0" smtClean="0"/>
              <a:t>National </a:t>
            </a:r>
            <a:r>
              <a:rPr lang="en-US" dirty="0"/>
              <a:t>Association for the Education of Young Children (NAEYC</a:t>
            </a:r>
            <a:r>
              <a:rPr lang="en-US" dirty="0" smtClean="0"/>
              <a:t>), and both the </a:t>
            </a:r>
            <a:r>
              <a:rPr lang="en-US" dirty="0"/>
              <a:t>Pennsylvania Department of Human Services and </a:t>
            </a:r>
            <a:r>
              <a:rPr lang="en-US" dirty="0" smtClean="0"/>
              <a:t>Department </a:t>
            </a:r>
            <a:r>
              <a:rPr lang="en-US" dirty="0"/>
              <a:t>of </a:t>
            </a:r>
            <a:r>
              <a:rPr lang="en-US" dirty="0" smtClean="0"/>
              <a:t>Education.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4500578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Our center also maintains a STAR-4 rating (the highest) in the Pennsylvania Keystone STARS Quality </a:t>
            </a:r>
            <a:r>
              <a:rPr lang="en-US" dirty="0" smtClean="0"/>
              <a:t>Initiative. </a:t>
            </a:r>
            <a:r>
              <a:rPr lang="en-US" dirty="0"/>
              <a:t>Our highly qualified teaching specialists are certified in early childhood education and have completed related training such as CPR and First Aid.</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4032817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We foster a comprehensive learning environment and accept children with disabilities as well as non-English speaking children. We also work closely with Child Care Information Services of Philadelphia (CCIS) to help families in need of financial assistance.</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092024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 more information </a:t>
            </a:r>
            <a:br>
              <a:rPr lang="en-US" dirty="0" smtClean="0"/>
            </a:br>
            <a:r>
              <a:rPr lang="en-US" dirty="0" smtClean="0"/>
              <a:t>or to schedule a tour, </a:t>
            </a:r>
            <a:br>
              <a:rPr lang="en-US" dirty="0" smtClean="0"/>
            </a:br>
            <a:r>
              <a:rPr lang="en-US" dirty="0" smtClean="0"/>
              <a:t>call </a:t>
            </a:r>
            <a:r>
              <a:rPr lang="en-US" dirty="0" smtClean="0">
                <a:solidFill>
                  <a:srgbClr val="92D050"/>
                </a:solidFill>
              </a:rPr>
              <a:t>215.345.2678</a:t>
            </a:r>
            <a:r>
              <a:rPr lang="en-US" dirty="0" smtClean="0"/>
              <a:t> or email </a:t>
            </a:r>
            <a:r>
              <a:rPr lang="en-US" dirty="0" smtClean="0">
                <a:solidFill>
                  <a:srgbClr val="92D050"/>
                </a:solidFill>
              </a:rPr>
              <a:t>childrensvillage@dh.org</a:t>
            </a:r>
            <a:r>
              <a:rPr lang="en-US" dirty="0" smtClean="0"/>
              <a:t>.</a:t>
            </a:r>
            <a:endParaRPr lang="en-US" dirty="0"/>
          </a:p>
        </p:txBody>
      </p:sp>
    </p:spTree>
    <p:extLst>
      <p:ext uri="{BB962C8B-B14F-4D97-AF65-F5344CB8AC3E}">
        <p14:creationId xmlns:p14="http://schemas.microsoft.com/office/powerpoint/2010/main" val="21222246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Our modern facility offers state-of-the-art </a:t>
            </a:r>
            <a:r>
              <a:rPr lang="en-US" dirty="0"/>
              <a:t>indoor and outdoor play spaces, equipment and learning </a:t>
            </a:r>
            <a:r>
              <a:rPr lang="en-US" dirty="0" smtClean="0"/>
              <a:t>areas.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2311180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dirty="0" smtClean="0"/>
              <a:t>We </a:t>
            </a:r>
            <a:r>
              <a:rPr lang="en-US" dirty="0"/>
              <a:t>understand that happy children make happy learners</a:t>
            </a:r>
            <a:r>
              <a:rPr lang="en-US" dirty="0" smtClean="0"/>
              <a:t>. Our </a:t>
            </a:r>
            <a:r>
              <a:rPr lang="en-US" dirty="0"/>
              <a:t>play-based early childhood center </a:t>
            </a:r>
            <a:r>
              <a:rPr lang="en-US" dirty="0" smtClean="0"/>
              <a:t>offers programs </a:t>
            </a:r>
            <a:r>
              <a:rPr lang="en-US" dirty="0"/>
              <a:t>tailored to babies, toddlers and young children.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1713831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a:t>Our infant-toddler program provides a loving “home away from home” for our youngest learners. Your little ones feel special thanks to our nurturing, certified caregivers who happily offer lots of holding, rocking, singing, reading and cuddling.</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5706450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dirty="0" smtClean="0"/>
              <a:t>We customize schedules for feeding, napping and activities by regularly consulting with parents and caregivers in order to promote healthy eating and sleeping habits.</a:t>
            </a:r>
            <a:endParaRPr lang="en-US" dirty="0"/>
          </a:p>
        </p:txBody>
      </p:sp>
      <p:sp>
        <p:nvSpPr>
          <p:cNvPr id="2" name="Picture Placeholder 1"/>
          <p:cNvSpPr>
            <a:spLocks noGrp="1"/>
          </p:cNvSpPr>
          <p:nvPr>
            <p:ph type="pic" idx="1"/>
          </p:nvPr>
        </p:nvSpPr>
        <p:spPr/>
      </p:sp>
      <p:pic>
        <p:nvPicPr>
          <p:cNvPr id="1027" name="Picture 3" descr="S:\CRM2\Fiscal Year 2014\Images\Children's Village\ChildrensVillage-10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49" t="28049" r="10349" b="29436"/>
          <a:stretch/>
        </p:blipFill>
        <p:spPr bwMode="auto">
          <a:xfrm>
            <a:off x="0" y="0"/>
            <a:ext cx="9144000" cy="531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37958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Your child will receive personal attention from our nurturing caregivers. We’ll be sure to celebrate </a:t>
            </a:r>
            <a:r>
              <a:rPr lang="en-US" dirty="0"/>
              <a:t>special milestones like following simple directions, learning about the potty, dressing and undressing or meeting new friends.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393636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Our preschool program is tailored to meet each family’s need. We offer traditional preschool hours from 9 am to noon, and partial-day or full-day care for families with a need for child care services.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55537979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lnSpcReduction="10000"/>
          </a:bodyPr>
          <a:lstStyle/>
          <a:p>
            <a:r>
              <a:rPr lang="en-US" dirty="0" smtClean="0"/>
              <a:t>We encourage </a:t>
            </a:r>
            <a:r>
              <a:rPr lang="en-US" dirty="0"/>
              <a:t>children to develop greater independence by washing </a:t>
            </a:r>
            <a:r>
              <a:rPr lang="en-US" dirty="0" smtClean="0"/>
              <a:t>hands, </a:t>
            </a:r>
            <a:r>
              <a:rPr lang="en-US" dirty="0"/>
              <a:t>dressing, cleaning up after meals and storing toys after playtime. Children also learn to follow directions and to play nicely with friends.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 r="16667" b="16644"/>
          <a:stretch/>
        </p:blipFill>
        <p:spPr>
          <a:xfrm>
            <a:off x="0" y="0"/>
            <a:ext cx="9144000" cy="5335480"/>
          </a:xfrm>
        </p:spPr>
      </p:pic>
    </p:spTree>
    <p:extLst>
      <p:ext uri="{BB962C8B-B14F-4D97-AF65-F5344CB8AC3E}">
        <p14:creationId xmlns:p14="http://schemas.microsoft.com/office/powerpoint/2010/main" val="198137174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theme/theme1.xml><?xml version="1.0" encoding="utf-8"?>
<a:theme xmlns:a="http://schemas.openxmlformats.org/drawingml/2006/main" name="Office Theme">
  <a:themeElements>
    <a:clrScheme name="DH Color Scheme">
      <a:dk1>
        <a:sysClr val="windowText" lastClr="000000"/>
      </a:dk1>
      <a:lt1>
        <a:sysClr val="window" lastClr="FFFFFF"/>
      </a:lt1>
      <a:dk2>
        <a:srgbClr val="3B3B3B"/>
      </a:dk2>
      <a:lt2>
        <a:srgbClr val="D4D2D0"/>
      </a:lt2>
      <a:accent1>
        <a:srgbClr val="008996"/>
      </a:accent1>
      <a:accent2>
        <a:srgbClr val="8E0B56"/>
      </a:accent2>
      <a:accent3>
        <a:srgbClr val="5B2B82"/>
      </a:accent3>
      <a:accent4>
        <a:srgbClr val="002E6D"/>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10773</TotalTime>
  <Words>874</Words>
  <Application>Microsoft Office PowerPoint</Application>
  <PresentationFormat>On-screen Show (4:3)</PresentationFormat>
  <Paragraphs>28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or to schedule a tour,  call 215.345.2678 or email childrensvillage@dh.org.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Zellman, Christina</dc:creator>
  <cp:lastModifiedBy>Cook, Audrey</cp:lastModifiedBy>
  <cp:revision>41</cp:revision>
  <dcterms:created xsi:type="dcterms:W3CDTF">2014-11-26T14:31:03Z</dcterms:created>
  <dcterms:modified xsi:type="dcterms:W3CDTF">2019-02-15T18:38:10Z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-1732224359</vt:i4>
  </property>
  <property fmtid="{D5CDD505-2E9C-101B-9397-08002B2CF9AE}" pid="3" name="_NewReviewCycle">
    <vt:lpwstr/>
  </property>
  <property fmtid="{D5CDD505-2E9C-101B-9397-08002B2CF9AE}" pid="4" name="_EmailSubject">
    <vt:lpwstr>Children's Village Virtual Tour</vt:lpwstr>
  </property>
  <property fmtid="{D5CDD505-2E9C-101B-9397-08002B2CF9AE}" pid="5" name="_AuthorEmail">
    <vt:lpwstr>MMcGovern@dh.org</vt:lpwstr>
  </property>
  <property fmtid="{D5CDD505-2E9C-101B-9397-08002B2CF9AE}" pid="6" name="_AuthorEmailDisplayName">
    <vt:lpwstr>McGovern, Megan</vt:lpwstr>
  </property>
</Properties>
</file>